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11"/>
  </p:notesMasterIdLst>
  <p:sldIdLst>
    <p:sldId id="322" r:id="rId5"/>
    <p:sldId id="319" r:id="rId6"/>
    <p:sldId id="324" r:id="rId7"/>
    <p:sldId id="327" r:id="rId8"/>
    <p:sldId id="326" r:id="rId9"/>
    <p:sldId id="323" r:id="rId10"/>
  </p:sldIdLst>
  <p:sldSz cx="9144000" cy="5143500" type="screen16x9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CC"/>
    <a:srgbClr val="FF9999"/>
    <a:srgbClr val="99FF99"/>
    <a:srgbClr val="CCFF99"/>
    <a:srgbClr val="CCFFCC"/>
    <a:srgbClr val="CCFF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1944" y="-8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0941799149687972"/>
          <c:y val="2.4546710418419118E-2"/>
          <c:w val="0.47480914496401938"/>
          <c:h val="0.952357310827897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баллы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33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330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6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8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1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4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5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dPt>
            <c:idx val="16"/>
            <c:invertIfNegative val="0"/>
            <c:bubble3D val="0"/>
            <c:spPr>
              <a:solidFill>
                <a:srgbClr val="A7EA52">
                  <a:lumMod val="75000"/>
                </a:srgbClr>
              </a:solidFill>
            </c:spPr>
          </c:dPt>
          <c:cat>
            <c:strRef>
              <c:f>Лист1!$A$2:$A$18</c:f>
              <c:strCache>
                <c:ptCount val="17"/>
                <c:pt idx="0">
                  <c:v>Транспортная система и дорожная сеть</c:v>
                </c:pt>
                <c:pt idx="1">
                  <c:v>Доступное комфортное жилье и ЖКХ</c:v>
                </c:pt>
                <c:pt idx="2">
                  <c:v>Безопасность жизнедеятельности</c:v>
                </c:pt>
                <c:pt idx="3">
                  <c:v>Экономический потенциал</c:v>
                </c:pt>
                <c:pt idx="4">
                  <c:v>Развитие общественного самоуправления</c:v>
                </c:pt>
                <c:pt idx="5">
                  <c:v>Развитие образования</c:v>
                </c:pt>
                <c:pt idx="6">
                  <c:v>Социальная поддержка граждан</c:v>
                </c:pt>
                <c:pt idx="7">
                  <c:v>Физическая культура и спорт</c:v>
                </c:pt>
                <c:pt idx="8">
                  <c:v>Молодежь округа</c:v>
                </c:pt>
                <c:pt idx="9">
                  <c:v>Благоустройство территории округа</c:v>
                </c:pt>
                <c:pt idx="10">
                  <c:v>Формирование современной городской среды</c:v>
                </c:pt>
                <c:pt idx="11">
                  <c:v>Развитие информатизации</c:v>
                </c:pt>
                <c:pt idx="12">
                  <c:v>Сельское хозяйство и охрана окружающей среды</c:v>
                </c:pt>
                <c:pt idx="13">
                  <c:v>Развитие культуры и искусства</c:v>
                </c:pt>
                <c:pt idx="14">
                  <c:v>Развитие кадровой политики</c:v>
                </c:pt>
                <c:pt idx="15">
                  <c:v>Энергосбережение</c:v>
                </c:pt>
                <c:pt idx="16">
                  <c:v>Обеспечение населения информацией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8</c:v>
                </c:pt>
                <c:pt idx="1">
                  <c:v>8.1</c:v>
                </c:pt>
                <c:pt idx="2">
                  <c:v>9.1999999999999993</c:v>
                </c:pt>
                <c:pt idx="3">
                  <c:v>9.1999999999999993</c:v>
                </c:pt>
                <c:pt idx="4">
                  <c:v>9.1999999999999993</c:v>
                </c:pt>
                <c:pt idx="5">
                  <c:v>9.5</c:v>
                </c:pt>
                <c:pt idx="6">
                  <c:v>9.5</c:v>
                </c:pt>
                <c:pt idx="7">
                  <c:v>9.5</c:v>
                </c:pt>
                <c:pt idx="8">
                  <c:v>9.6</c:v>
                </c:pt>
                <c:pt idx="9">
                  <c:v>9.6</c:v>
                </c:pt>
                <c:pt idx="10">
                  <c:v>9.6</c:v>
                </c:pt>
                <c:pt idx="11">
                  <c:v>9.6</c:v>
                </c:pt>
                <c:pt idx="12">
                  <c:v>9.9</c:v>
                </c:pt>
                <c:pt idx="13">
                  <c:v>9.9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3588096"/>
        <c:axId val="100995584"/>
      </c:barChart>
      <c:catAx>
        <c:axId val="43588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Franklin Gothic Medium" panose="020B0603020102020204" pitchFamily="34" charset="0"/>
              </a:defRPr>
            </a:pPr>
            <a:endParaRPr lang="ru-RU"/>
          </a:p>
        </c:txPr>
        <c:crossAx val="100995584"/>
        <c:crosses val="autoZero"/>
        <c:auto val="1"/>
        <c:lblAlgn val="ctr"/>
        <c:lblOffset val="100"/>
        <c:noMultiLvlLbl val="0"/>
      </c:catAx>
      <c:valAx>
        <c:axId val="100995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3588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0EF7B6-673F-4D65-B412-DC76F98185F2}" type="doc">
      <dgm:prSet loTypeId="urn:microsoft.com/office/officeart/2008/layout/PictureAccent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7F72171C-F6D3-403C-A6D8-4251B225CB11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3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Критерии оценки эффективности</a:t>
          </a:r>
          <a:endParaRPr lang="ru-RU" sz="3000" b="1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D0173C-2FE5-42A9-A367-1AAE377EEEDB}" type="parTrans" cxnId="{146FDADB-A019-4792-9D23-75DD8417522C}">
      <dgm:prSet/>
      <dgm:spPr/>
      <dgm:t>
        <a:bodyPr/>
        <a:lstStyle/>
        <a:p>
          <a:endParaRPr lang="ru-RU"/>
        </a:p>
      </dgm:t>
    </dgm:pt>
    <dgm:pt modelId="{67F81174-9317-4BD0-B434-E81D41B86451}" type="sibTrans" cxnId="{146FDADB-A019-4792-9D23-75DD8417522C}">
      <dgm:prSet/>
      <dgm:spPr/>
      <dgm:t>
        <a:bodyPr/>
        <a:lstStyle/>
        <a:p>
          <a:endParaRPr lang="ru-RU"/>
        </a:p>
      </dgm:t>
    </dgm:pt>
    <dgm:pt modelId="{DA1DCCBB-6BA2-496E-9254-32233BCCE8B9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показателей конечного результата муниципальных программ</a:t>
          </a:r>
          <a:endParaRPr lang="ru-RU" sz="2000" b="1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89B069-1327-4BFF-8291-605013FD2825}" type="parTrans" cxnId="{5F886C42-CD8B-4422-B3A6-ED9F87076772}">
      <dgm:prSet/>
      <dgm:spPr/>
      <dgm:t>
        <a:bodyPr/>
        <a:lstStyle/>
        <a:p>
          <a:endParaRPr lang="ru-RU"/>
        </a:p>
      </dgm:t>
    </dgm:pt>
    <dgm:pt modelId="{11479C53-8E07-46DD-9127-84D017E52E48}" type="sibTrans" cxnId="{5F886C42-CD8B-4422-B3A6-ED9F87076772}">
      <dgm:prSet/>
      <dgm:spPr/>
      <dgm:t>
        <a:bodyPr/>
        <a:lstStyle/>
        <a:p>
          <a:endParaRPr lang="ru-RU"/>
        </a:p>
      </dgm:t>
    </dgm:pt>
    <dgm:pt modelId="{7DD5D740-8610-4F5E-88AA-2D8DB7873274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показателей непосредственного результата муниципальных программ</a:t>
          </a:r>
          <a:endParaRPr lang="ru-RU" dirty="0">
            <a:solidFill>
              <a:srgbClr val="7030A0"/>
            </a:solidFill>
          </a:endParaRPr>
        </a:p>
      </dgm:t>
    </dgm:pt>
    <dgm:pt modelId="{C9DD1CD9-E555-497F-8D3F-0FD65CD7AD1F}" type="parTrans" cxnId="{8F85E7CE-AEB2-4174-AFCB-E5DA487A0352}">
      <dgm:prSet/>
      <dgm:spPr/>
      <dgm:t>
        <a:bodyPr/>
        <a:lstStyle/>
        <a:p>
          <a:endParaRPr lang="ru-RU"/>
        </a:p>
      </dgm:t>
    </dgm:pt>
    <dgm:pt modelId="{93E00C45-E6C7-4FB2-88C8-1934BDD7BE28}" type="sibTrans" cxnId="{8F85E7CE-AEB2-4174-AFCB-E5DA487A0352}">
      <dgm:prSet/>
      <dgm:spPr/>
      <dgm:t>
        <a:bodyPr/>
        <a:lstStyle/>
        <a:p>
          <a:endParaRPr lang="ru-RU"/>
        </a:p>
      </dgm:t>
    </dgm:pt>
    <dgm:pt modelId="{378A66E9-D104-4BAE-9C66-2725B116D0B9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средств бюджета Алексеевского городского округа</a:t>
          </a:r>
          <a:endParaRPr lang="ru-RU" sz="2000" b="1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74530B-CE70-420F-8CAB-45940B3A6F4C}" type="parTrans" cxnId="{05CCF9EA-E4C1-43A6-9E27-2B436F3B0AD3}">
      <dgm:prSet/>
      <dgm:spPr/>
      <dgm:t>
        <a:bodyPr/>
        <a:lstStyle/>
        <a:p>
          <a:endParaRPr lang="ru-RU"/>
        </a:p>
      </dgm:t>
    </dgm:pt>
    <dgm:pt modelId="{19929873-4089-4AA2-958E-E5D57DC98EC4}" type="sibTrans" cxnId="{05CCF9EA-E4C1-43A6-9E27-2B436F3B0AD3}">
      <dgm:prSet/>
      <dgm:spPr/>
      <dgm:t>
        <a:bodyPr/>
        <a:lstStyle/>
        <a:p>
          <a:endParaRPr lang="ru-RU"/>
        </a:p>
      </dgm:t>
    </dgm:pt>
    <dgm:pt modelId="{E0B117AD-FF75-4D60-B1C3-EEE49DECA4F5}" type="pres">
      <dgm:prSet presAssocID="{E90EF7B6-673F-4D65-B412-DC76F98185F2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5ADF2E6-CEB1-4163-A154-F652EDEE696C}" type="pres">
      <dgm:prSet presAssocID="{7F72171C-F6D3-403C-A6D8-4251B225CB11}" presName="root" presStyleCnt="0">
        <dgm:presLayoutVars>
          <dgm:chMax/>
          <dgm:chPref val="4"/>
        </dgm:presLayoutVars>
      </dgm:prSet>
      <dgm:spPr/>
    </dgm:pt>
    <dgm:pt modelId="{D8B583F5-9CAF-4B83-9C35-DBD35429F91B}" type="pres">
      <dgm:prSet presAssocID="{7F72171C-F6D3-403C-A6D8-4251B225CB11}" presName="rootComposite" presStyleCnt="0">
        <dgm:presLayoutVars/>
      </dgm:prSet>
      <dgm:spPr/>
    </dgm:pt>
    <dgm:pt modelId="{FAEAE73C-756B-4CE0-A2C4-F79AE57D2BCC}" type="pres">
      <dgm:prSet presAssocID="{7F72171C-F6D3-403C-A6D8-4251B225CB11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3A9A2336-2A47-44B1-9FC2-3B6512609092}" type="pres">
      <dgm:prSet presAssocID="{7F72171C-F6D3-403C-A6D8-4251B225CB11}" presName="childShape" presStyleCnt="0">
        <dgm:presLayoutVars>
          <dgm:chMax val="0"/>
          <dgm:chPref val="0"/>
        </dgm:presLayoutVars>
      </dgm:prSet>
      <dgm:spPr/>
    </dgm:pt>
    <dgm:pt modelId="{F9B880E9-D443-4B71-BC7A-033800201FDC}" type="pres">
      <dgm:prSet presAssocID="{DA1DCCBB-6BA2-496E-9254-32233BCCE8B9}" presName="childComposite" presStyleCnt="0">
        <dgm:presLayoutVars>
          <dgm:chMax val="0"/>
          <dgm:chPref val="0"/>
        </dgm:presLayoutVars>
      </dgm:prSet>
      <dgm:spPr/>
    </dgm:pt>
    <dgm:pt modelId="{D8C6704B-5478-45A9-8072-482B46B75356}" type="pres">
      <dgm:prSet presAssocID="{DA1DCCBB-6BA2-496E-9254-32233BCCE8B9}" presName="Image" presStyleLbl="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ru-RU"/>
        </a:p>
      </dgm:t>
    </dgm:pt>
    <dgm:pt modelId="{AA63F1F9-24F0-4018-8229-F7AAC6AEA6BD}" type="pres">
      <dgm:prSet presAssocID="{DA1DCCBB-6BA2-496E-9254-32233BCCE8B9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39D81-415D-443B-825E-0DDAE54475CB}" type="pres">
      <dgm:prSet presAssocID="{7DD5D740-8610-4F5E-88AA-2D8DB7873274}" presName="childComposite" presStyleCnt="0">
        <dgm:presLayoutVars>
          <dgm:chMax val="0"/>
          <dgm:chPref val="0"/>
        </dgm:presLayoutVars>
      </dgm:prSet>
      <dgm:spPr/>
    </dgm:pt>
    <dgm:pt modelId="{D0BBD7D3-22C5-4C91-9041-5AC7B5678534}" type="pres">
      <dgm:prSet presAssocID="{7DD5D740-8610-4F5E-88AA-2D8DB7873274}" presName="Image" presStyleLbl="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6F3F47DB-6216-4909-ABAB-3F95F58BCC54}" type="pres">
      <dgm:prSet presAssocID="{7DD5D740-8610-4F5E-88AA-2D8DB7873274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2BB51-2C78-47D8-9B37-699FB49D6737}" type="pres">
      <dgm:prSet presAssocID="{378A66E9-D104-4BAE-9C66-2725B116D0B9}" presName="childComposite" presStyleCnt="0">
        <dgm:presLayoutVars>
          <dgm:chMax val="0"/>
          <dgm:chPref val="0"/>
        </dgm:presLayoutVars>
      </dgm:prSet>
      <dgm:spPr/>
    </dgm:pt>
    <dgm:pt modelId="{FB0BAD1E-3709-4DDC-AE58-BE986EE0615F}" type="pres">
      <dgm:prSet presAssocID="{378A66E9-D104-4BAE-9C66-2725B116D0B9}" presName="Image" presStyleLbl="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</dgm:spPr>
      <dgm:t>
        <a:bodyPr/>
        <a:lstStyle/>
        <a:p>
          <a:endParaRPr lang="ru-RU"/>
        </a:p>
      </dgm:t>
    </dgm:pt>
    <dgm:pt modelId="{91FD18BE-D936-4843-8EC8-48EAEE13EBFB}" type="pres">
      <dgm:prSet presAssocID="{378A66E9-D104-4BAE-9C66-2725B116D0B9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23888D-3DBC-41E6-997B-08E5544B6BCA}" type="presOf" srcId="{378A66E9-D104-4BAE-9C66-2725B116D0B9}" destId="{91FD18BE-D936-4843-8EC8-48EAEE13EBFB}" srcOrd="0" destOrd="0" presId="urn:microsoft.com/office/officeart/2008/layout/PictureAccentList"/>
    <dgm:cxn modelId="{0C516524-53AA-4B50-A91E-D9C7B0A1727A}" type="presOf" srcId="{7F72171C-F6D3-403C-A6D8-4251B225CB11}" destId="{FAEAE73C-756B-4CE0-A2C4-F79AE57D2BCC}" srcOrd="0" destOrd="0" presId="urn:microsoft.com/office/officeart/2008/layout/PictureAccentList"/>
    <dgm:cxn modelId="{5F886C42-CD8B-4422-B3A6-ED9F87076772}" srcId="{7F72171C-F6D3-403C-A6D8-4251B225CB11}" destId="{DA1DCCBB-6BA2-496E-9254-32233BCCE8B9}" srcOrd="0" destOrd="0" parTransId="{7D89B069-1327-4BFF-8291-605013FD2825}" sibTransId="{11479C53-8E07-46DD-9127-84D017E52E48}"/>
    <dgm:cxn modelId="{4711A8D6-D26A-466F-95EE-50DB0564DBF5}" type="presOf" srcId="{E90EF7B6-673F-4D65-B412-DC76F98185F2}" destId="{E0B117AD-FF75-4D60-B1C3-EEE49DECA4F5}" srcOrd="0" destOrd="0" presId="urn:microsoft.com/office/officeart/2008/layout/PictureAccentList"/>
    <dgm:cxn modelId="{146FDADB-A019-4792-9D23-75DD8417522C}" srcId="{E90EF7B6-673F-4D65-B412-DC76F98185F2}" destId="{7F72171C-F6D3-403C-A6D8-4251B225CB11}" srcOrd="0" destOrd="0" parTransId="{65D0173C-2FE5-42A9-A367-1AAE377EEEDB}" sibTransId="{67F81174-9317-4BD0-B434-E81D41B86451}"/>
    <dgm:cxn modelId="{21FAFD3E-5BAE-4F3C-952B-E64F29D88BFE}" type="presOf" srcId="{DA1DCCBB-6BA2-496E-9254-32233BCCE8B9}" destId="{AA63F1F9-24F0-4018-8229-F7AAC6AEA6BD}" srcOrd="0" destOrd="0" presId="urn:microsoft.com/office/officeart/2008/layout/PictureAccentList"/>
    <dgm:cxn modelId="{8F85E7CE-AEB2-4174-AFCB-E5DA487A0352}" srcId="{7F72171C-F6D3-403C-A6D8-4251B225CB11}" destId="{7DD5D740-8610-4F5E-88AA-2D8DB7873274}" srcOrd="1" destOrd="0" parTransId="{C9DD1CD9-E555-497F-8D3F-0FD65CD7AD1F}" sibTransId="{93E00C45-E6C7-4FB2-88C8-1934BDD7BE28}"/>
    <dgm:cxn modelId="{05CCF9EA-E4C1-43A6-9E27-2B436F3B0AD3}" srcId="{7F72171C-F6D3-403C-A6D8-4251B225CB11}" destId="{378A66E9-D104-4BAE-9C66-2725B116D0B9}" srcOrd="2" destOrd="0" parTransId="{1174530B-CE70-420F-8CAB-45940B3A6F4C}" sibTransId="{19929873-4089-4AA2-958E-E5D57DC98EC4}"/>
    <dgm:cxn modelId="{2BFD6152-0343-41C6-9D84-53503CA6757A}" type="presOf" srcId="{7DD5D740-8610-4F5E-88AA-2D8DB7873274}" destId="{6F3F47DB-6216-4909-ABAB-3F95F58BCC54}" srcOrd="0" destOrd="0" presId="urn:microsoft.com/office/officeart/2008/layout/PictureAccentList"/>
    <dgm:cxn modelId="{5D762AF5-A173-4CAE-AFF6-DE106B451FAB}" type="presParOf" srcId="{E0B117AD-FF75-4D60-B1C3-EEE49DECA4F5}" destId="{85ADF2E6-CEB1-4163-A154-F652EDEE696C}" srcOrd="0" destOrd="0" presId="urn:microsoft.com/office/officeart/2008/layout/PictureAccentList"/>
    <dgm:cxn modelId="{EF4E5E1C-5347-461A-821B-9D3DA8E5D864}" type="presParOf" srcId="{85ADF2E6-CEB1-4163-A154-F652EDEE696C}" destId="{D8B583F5-9CAF-4B83-9C35-DBD35429F91B}" srcOrd="0" destOrd="0" presId="urn:microsoft.com/office/officeart/2008/layout/PictureAccentList"/>
    <dgm:cxn modelId="{BBAFFE98-1380-46B2-A412-15E36E3D562B}" type="presParOf" srcId="{D8B583F5-9CAF-4B83-9C35-DBD35429F91B}" destId="{FAEAE73C-756B-4CE0-A2C4-F79AE57D2BCC}" srcOrd="0" destOrd="0" presId="urn:microsoft.com/office/officeart/2008/layout/PictureAccentList"/>
    <dgm:cxn modelId="{B469AB07-488A-4E83-BFAA-CA39BD2CFC0E}" type="presParOf" srcId="{85ADF2E6-CEB1-4163-A154-F652EDEE696C}" destId="{3A9A2336-2A47-44B1-9FC2-3B6512609092}" srcOrd="1" destOrd="0" presId="urn:microsoft.com/office/officeart/2008/layout/PictureAccentList"/>
    <dgm:cxn modelId="{D12392D7-84FA-4CA9-AE7B-9794FAA9268B}" type="presParOf" srcId="{3A9A2336-2A47-44B1-9FC2-3B6512609092}" destId="{F9B880E9-D443-4B71-BC7A-033800201FDC}" srcOrd="0" destOrd="0" presId="urn:microsoft.com/office/officeart/2008/layout/PictureAccentList"/>
    <dgm:cxn modelId="{5F6EEC91-2557-49A4-8563-8AF2D306F886}" type="presParOf" srcId="{F9B880E9-D443-4B71-BC7A-033800201FDC}" destId="{D8C6704B-5478-45A9-8072-482B46B75356}" srcOrd="0" destOrd="0" presId="urn:microsoft.com/office/officeart/2008/layout/PictureAccentList"/>
    <dgm:cxn modelId="{C3267A53-B8D2-4785-9D6A-26B9172A2665}" type="presParOf" srcId="{F9B880E9-D443-4B71-BC7A-033800201FDC}" destId="{AA63F1F9-24F0-4018-8229-F7AAC6AEA6BD}" srcOrd="1" destOrd="0" presId="urn:microsoft.com/office/officeart/2008/layout/PictureAccentList"/>
    <dgm:cxn modelId="{A0082E54-5FBD-4782-9987-AE9FC34A704F}" type="presParOf" srcId="{3A9A2336-2A47-44B1-9FC2-3B6512609092}" destId="{6C439D81-415D-443B-825E-0DDAE54475CB}" srcOrd="1" destOrd="0" presId="urn:microsoft.com/office/officeart/2008/layout/PictureAccentList"/>
    <dgm:cxn modelId="{6FE6739F-27EF-4E6C-8290-D11CA69B3F88}" type="presParOf" srcId="{6C439D81-415D-443B-825E-0DDAE54475CB}" destId="{D0BBD7D3-22C5-4C91-9041-5AC7B5678534}" srcOrd="0" destOrd="0" presId="urn:microsoft.com/office/officeart/2008/layout/PictureAccentList"/>
    <dgm:cxn modelId="{C5A56A38-8D71-4131-AEEB-66140363A719}" type="presParOf" srcId="{6C439D81-415D-443B-825E-0DDAE54475CB}" destId="{6F3F47DB-6216-4909-ABAB-3F95F58BCC54}" srcOrd="1" destOrd="0" presId="urn:microsoft.com/office/officeart/2008/layout/PictureAccentList"/>
    <dgm:cxn modelId="{44A8E1CB-6969-4D23-88B5-76397E4F6D6A}" type="presParOf" srcId="{3A9A2336-2A47-44B1-9FC2-3B6512609092}" destId="{A482BB51-2C78-47D8-9B37-699FB49D6737}" srcOrd="2" destOrd="0" presId="urn:microsoft.com/office/officeart/2008/layout/PictureAccentList"/>
    <dgm:cxn modelId="{767297E4-2C6D-47B6-A3E7-8D2DB23552DE}" type="presParOf" srcId="{A482BB51-2C78-47D8-9B37-699FB49D6737}" destId="{FB0BAD1E-3709-4DDC-AE58-BE986EE0615F}" srcOrd="0" destOrd="0" presId="urn:microsoft.com/office/officeart/2008/layout/PictureAccentList"/>
    <dgm:cxn modelId="{43EE71E8-8CDA-41C1-B8B0-DE402F8A4824}" type="presParOf" srcId="{A482BB51-2C78-47D8-9B37-699FB49D6737}" destId="{91FD18BE-D936-4843-8EC8-48EAEE13EBFB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17C68-D2CC-478A-BDA9-092CA282E6F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7DD3B1-EA64-4FFC-AC18-C2713C9AE9C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ВСЕГО</a:t>
          </a:r>
        </a:p>
        <a:p>
          <a:r>
            <a:rPr lang="ru-RU" sz="1400" dirty="0" smtClean="0">
              <a:solidFill>
                <a:schemeClr val="tx1"/>
              </a:solidFill>
            </a:rPr>
            <a:t>477 </a:t>
          </a:r>
          <a:r>
            <a:rPr lang="ru-RU" sz="1400" dirty="0" smtClean="0">
              <a:solidFill>
                <a:schemeClr val="tx1"/>
              </a:solidFill>
            </a:rPr>
            <a:t>показателей</a:t>
          </a:r>
          <a:endParaRPr lang="ru-RU" sz="1400" dirty="0">
            <a:solidFill>
              <a:schemeClr val="tx1"/>
            </a:solidFill>
          </a:endParaRPr>
        </a:p>
      </dgm:t>
    </dgm:pt>
    <dgm:pt modelId="{C01D3D0E-1FBB-4BDB-9686-6D9D1C54F92D}" type="parTrans" cxnId="{79020E56-7452-48C0-AEF7-8BEEEF27033D}">
      <dgm:prSet/>
      <dgm:spPr/>
      <dgm:t>
        <a:bodyPr/>
        <a:lstStyle/>
        <a:p>
          <a:endParaRPr lang="ru-RU"/>
        </a:p>
      </dgm:t>
    </dgm:pt>
    <dgm:pt modelId="{B5F567F1-5BBD-4253-B09E-E3F26C3F6A9A}" type="sibTrans" cxnId="{79020E56-7452-48C0-AEF7-8BEEEF27033D}">
      <dgm:prSet/>
      <dgm:spPr/>
      <dgm:t>
        <a:bodyPr/>
        <a:lstStyle/>
        <a:p>
          <a:endParaRPr lang="ru-RU"/>
        </a:p>
      </dgm:t>
    </dgm:pt>
    <dgm:pt modelId="{18C6AB30-AAE2-4FF0-8E75-B7A1034ECC56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ВЫПОЛНЕНЫ</a:t>
          </a:r>
        </a:p>
        <a:p>
          <a:r>
            <a:rPr lang="ru-RU" sz="1400" dirty="0" smtClean="0">
              <a:solidFill>
                <a:schemeClr val="tx1"/>
              </a:solidFill>
            </a:rPr>
            <a:t>449 </a:t>
          </a:r>
          <a:r>
            <a:rPr lang="ru-RU" sz="1400" dirty="0" smtClean="0">
              <a:solidFill>
                <a:schemeClr val="tx1"/>
              </a:solidFill>
            </a:rPr>
            <a:t>показателей </a:t>
          </a:r>
          <a:endParaRPr lang="ru-RU" sz="1400" dirty="0">
            <a:solidFill>
              <a:schemeClr val="tx1"/>
            </a:solidFill>
          </a:endParaRPr>
        </a:p>
      </dgm:t>
    </dgm:pt>
    <dgm:pt modelId="{1EC5E33C-3A3D-4912-B878-6AA0BC415495}" type="parTrans" cxnId="{0F09354B-83F8-478E-B2C6-F7C96B1269ED}">
      <dgm:prSet/>
      <dgm:spPr/>
      <dgm:t>
        <a:bodyPr/>
        <a:lstStyle/>
        <a:p>
          <a:endParaRPr lang="ru-RU"/>
        </a:p>
      </dgm:t>
    </dgm:pt>
    <dgm:pt modelId="{D3C06772-F3CC-407A-8B37-443980437FBE}" type="sibTrans" cxnId="{0F09354B-83F8-478E-B2C6-F7C96B1269ED}">
      <dgm:prSet/>
      <dgm:spPr/>
      <dgm:t>
        <a:bodyPr/>
        <a:lstStyle/>
        <a:p>
          <a:endParaRPr lang="ru-RU"/>
        </a:p>
      </dgm:t>
    </dgm:pt>
    <dgm:pt modelId="{98D216DC-5D96-4694-8003-482FD8E56AB2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ВЫПОЛНЕНЫ С НЕБОЛЬШИМИ ОТКЛОНЕНИЯМИ</a:t>
          </a:r>
        </a:p>
        <a:p>
          <a:r>
            <a:rPr lang="ru-RU" sz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19 показателей </a:t>
          </a:r>
          <a:endParaRPr lang="ru-RU" sz="1200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F8BFAE39-4C0A-48C8-B7CF-D7B7511527A9}" type="parTrans" cxnId="{976FD93B-E218-4736-90CA-22DF988ACE8B}">
      <dgm:prSet/>
      <dgm:spPr/>
      <dgm:t>
        <a:bodyPr/>
        <a:lstStyle/>
        <a:p>
          <a:endParaRPr lang="ru-RU"/>
        </a:p>
      </dgm:t>
    </dgm:pt>
    <dgm:pt modelId="{5004C1D7-0A66-41E4-B940-E8222212BE2C}" type="sibTrans" cxnId="{976FD93B-E218-4736-90CA-22DF988ACE8B}">
      <dgm:prSet/>
      <dgm:spPr/>
      <dgm:t>
        <a:bodyPr/>
        <a:lstStyle/>
        <a:p>
          <a:endParaRPr lang="ru-RU"/>
        </a:p>
      </dgm:t>
    </dgm:pt>
    <dgm:pt modelId="{FE3FD8DB-D97D-497E-A96D-09CDA4E6CDB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НЕ ВЫПОЛНЕНЫ</a:t>
          </a:r>
        </a:p>
        <a:p>
          <a:r>
            <a:rPr lang="ru-RU" sz="1400" dirty="0" smtClean="0">
              <a:solidFill>
                <a:schemeClr val="tx1"/>
              </a:solidFill>
            </a:rPr>
            <a:t>9 </a:t>
          </a:r>
          <a:r>
            <a:rPr lang="ru-RU" sz="1400" dirty="0" smtClean="0">
              <a:solidFill>
                <a:schemeClr val="tx1"/>
              </a:solidFill>
            </a:rPr>
            <a:t>показателей</a:t>
          </a:r>
          <a:endParaRPr lang="ru-RU" sz="1400" dirty="0">
            <a:solidFill>
              <a:schemeClr val="tx1"/>
            </a:solidFill>
          </a:endParaRPr>
        </a:p>
      </dgm:t>
    </dgm:pt>
    <dgm:pt modelId="{4DCB7D1C-C1AE-4929-8D25-86D252205EBC}" type="parTrans" cxnId="{67768A06-D6EA-44BA-ADC5-C13F4454F304}">
      <dgm:prSet/>
      <dgm:spPr/>
      <dgm:t>
        <a:bodyPr/>
        <a:lstStyle/>
        <a:p>
          <a:endParaRPr lang="ru-RU"/>
        </a:p>
      </dgm:t>
    </dgm:pt>
    <dgm:pt modelId="{FE352E72-0629-4486-A108-CE03DDB537AD}" type="sibTrans" cxnId="{67768A06-D6EA-44BA-ADC5-C13F4454F304}">
      <dgm:prSet/>
      <dgm:spPr/>
      <dgm:t>
        <a:bodyPr/>
        <a:lstStyle/>
        <a:p>
          <a:endParaRPr lang="ru-RU"/>
        </a:p>
      </dgm:t>
    </dgm:pt>
    <dgm:pt modelId="{6226F0B8-87B2-4F76-B888-3F4597BE66CE}" type="pres">
      <dgm:prSet presAssocID="{49817C68-D2CC-478A-BDA9-092CA282E6F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DA8F09-FBBE-49DD-B44C-2A9162DC9C60}" type="pres">
      <dgm:prSet presAssocID="{BC7DD3B1-EA64-4FFC-AC18-C2713C9AE9C4}" presName="centerShape" presStyleLbl="node0" presStyleIdx="0" presStyleCnt="1" custScaleX="115754"/>
      <dgm:spPr/>
      <dgm:t>
        <a:bodyPr/>
        <a:lstStyle/>
        <a:p>
          <a:endParaRPr lang="ru-RU"/>
        </a:p>
      </dgm:t>
    </dgm:pt>
    <dgm:pt modelId="{247BD876-F8EE-4EB2-A9D8-142743A6BC32}" type="pres">
      <dgm:prSet presAssocID="{1EC5E33C-3A3D-4912-B878-6AA0BC415495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CAB0977-A3C1-45BE-98D7-A9E4467AC645}" type="pres">
      <dgm:prSet presAssocID="{18C6AB30-AAE2-4FF0-8E75-B7A1034ECC5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235DEB-4420-4B8C-85E4-474ED95A23F3}" type="pres">
      <dgm:prSet presAssocID="{F8BFAE39-4C0A-48C8-B7CF-D7B7511527A9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B30418A-44B9-406F-8889-6B2BA1D61FC2}" type="pres">
      <dgm:prSet presAssocID="{98D216DC-5D96-4694-8003-482FD8E56AB2}" presName="node" presStyleLbl="node1" presStyleIdx="1" presStyleCnt="3" custScaleX="116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761A8-58B2-4DEC-833C-3BDFF3B81707}" type="pres">
      <dgm:prSet presAssocID="{4DCB7D1C-C1AE-4929-8D25-86D252205EBC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4EC53E1F-B07F-4823-B91C-55C8DBFE993E}" type="pres">
      <dgm:prSet presAssocID="{FE3FD8DB-D97D-497E-A96D-09CDA4E6CDB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020E56-7452-48C0-AEF7-8BEEEF27033D}" srcId="{49817C68-D2CC-478A-BDA9-092CA282E6FE}" destId="{BC7DD3B1-EA64-4FFC-AC18-C2713C9AE9C4}" srcOrd="0" destOrd="0" parTransId="{C01D3D0E-1FBB-4BDB-9686-6D9D1C54F92D}" sibTransId="{B5F567F1-5BBD-4253-B09E-E3F26C3F6A9A}"/>
    <dgm:cxn modelId="{3BA6A436-F736-4108-9452-A6726C0C5D90}" type="presOf" srcId="{49817C68-D2CC-478A-BDA9-092CA282E6FE}" destId="{6226F0B8-87B2-4F76-B888-3F4597BE66CE}" srcOrd="0" destOrd="0" presId="urn:microsoft.com/office/officeart/2005/8/layout/radial4"/>
    <dgm:cxn modelId="{7C505F36-CF79-4E57-AE6B-449338C154E8}" type="presOf" srcId="{F8BFAE39-4C0A-48C8-B7CF-D7B7511527A9}" destId="{CB235DEB-4420-4B8C-85E4-474ED95A23F3}" srcOrd="0" destOrd="0" presId="urn:microsoft.com/office/officeart/2005/8/layout/radial4"/>
    <dgm:cxn modelId="{B132C06B-52F1-423B-A5BF-E4C2BC05022C}" type="presOf" srcId="{18C6AB30-AAE2-4FF0-8E75-B7A1034ECC56}" destId="{BCAB0977-A3C1-45BE-98D7-A9E4467AC645}" srcOrd="0" destOrd="0" presId="urn:microsoft.com/office/officeart/2005/8/layout/radial4"/>
    <dgm:cxn modelId="{0F09354B-83F8-478E-B2C6-F7C96B1269ED}" srcId="{BC7DD3B1-EA64-4FFC-AC18-C2713C9AE9C4}" destId="{18C6AB30-AAE2-4FF0-8E75-B7A1034ECC56}" srcOrd="0" destOrd="0" parTransId="{1EC5E33C-3A3D-4912-B878-6AA0BC415495}" sibTransId="{D3C06772-F3CC-407A-8B37-443980437FBE}"/>
    <dgm:cxn modelId="{C1A8F938-62F5-479E-B378-7AFB89FC3863}" type="presOf" srcId="{1EC5E33C-3A3D-4912-B878-6AA0BC415495}" destId="{247BD876-F8EE-4EB2-A9D8-142743A6BC32}" srcOrd="0" destOrd="0" presId="urn:microsoft.com/office/officeart/2005/8/layout/radial4"/>
    <dgm:cxn modelId="{976FD93B-E218-4736-90CA-22DF988ACE8B}" srcId="{BC7DD3B1-EA64-4FFC-AC18-C2713C9AE9C4}" destId="{98D216DC-5D96-4694-8003-482FD8E56AB2}" srcOrd="1" destOrd="0" parTransId="{F8BFAE39-4C0A-48C8-B7CF-D7B7511527A9}" sibTransId="{5004C1D7-0A66-41E4-B940-E8222212BE2C}"/>
    <dgm:cxn modelId="{67768A06-D6EA-44BA-ADC5-C13F4454F304}" srcId="{BC7DD3B1-EA64-4FFC-AC18-C2713C9AE9C4}" destId="{FE3FD8DB-D97D-497E-A96D-09CDA4E6CDB4}" srcOrd="2" destOrd="0" parTransId="{4DCB7D1C-C1AE-4929-8D25-86D252205EBC}" sibTransId="{FE352E72-0629-4486-A108-CE03DDB537AD}"/>
    <dgm:cxn modelId="{8B35D260-E2F5-4A3E-9E95-84E9A7A03887}" type="presOf" srcId="{FE3FD8DB-D97D-497E-A96D-09CDA4E6CDB4}" destId="{4EC53E1F-B07F-4823-B91C-55C8DBFE993E}" srcOrd="0" destOrd="0" presId="urn:microsoft.com/office/officeart/2005/8/layout/radial4"/>
    <dgm:cxn modelId="{BD1DD756-6196-4827-81B1-861948B0BE35}" type="presOf" srcId="{4DCB7D1C-C1AE-4929-8D25-86D252205EBC}" destId="{864761A8-58B2-4DEC-833C-3BDFF3B81707}" srcOrd="0" destOrd="0" presId="urn:microsoft.com/office/officeart/2005/8/layout/radial4"/>
    <dgm:cxn modelId="{D2BA5C9E-9811-4DC6-8667-F51D039DA2F8}" type="presOf" srcId="{98D216DC-5D96-4694-8003-482FD8E56AB2}" destId="{7B30418A-44B9-406F-8889-6B2BA1D61FC2}" srcOrd="0" destOrd="0" presId="urn:microsoft.com/office/officeart/2005/8/layout/radial4"/>
    <dgm:cxn modelId="{3A1B72EC-EDAE-41DD-BA21-63AE5458D251}" type="presOf" srcId="{BC7DD3B1-EA64-4FFC-AC18-C2713C9AE9C4}" destId="{7ADA8F09-FBBE-49DD-B44C-2A9162DC9C60}" srcOrd="0" destOrd="0" presId="urn:microsoft.com/office/officeart/2005/8/layout/radial4"/>
    <dgm:cxn modelId="{022CAA3B-15ED-467C-BD81-2AD73967B437}" type="presParOf" srcId="{6226F0B8-87B2-4F76-B888-3F4597BE66CE}" destId="{7ADA8F09-FBBE-49DD-B44C-2A9162DC9C60}" srcOrd="0" destOrd="0" presId="urn:microsoft.com/office/officeart/2005/8/layout/radial4"/>
    <dgm:cxn modelId="{E07092AB-6DFB-4E02-B1A7-2851BCF3E50F}" type="presParOf" srcId="{6226F0B8-87B2-4F76-B888-3F4597BE66CE}" destId="{247BD876-F8EE-4EB2-A9D8-142743A6BC32}" srcOrd="1" destOrd="0" presId="urn:microsoft.com/office/officeart/2005/8/layout/radial4"/>
    <dgm:cxn modelId="{CC37A22E-9FE3-48D3-97A4-E7E1B4FCE57B}" type="presParOf" srcId="{6226F0B8-87B2-4F76-B888-3F4597BE66CE}" destId="{BCAB0977-A3C1-45BE-98D7-A9E4467AC645}" srcOrd="2" destOrd="0" presId="urn:microsoft.com/office/officeart/2005/8/layout/radial4"/>
    <dgm:cxn modelId="{717E6338-D6FD-4D05-82A2-72015CEBA2B5}" type="presParOf" srcId="{6226F0B8-87B2-4F76-B888-3F4597BE66CE}" destId="{CB235DEB-4420-4B8C-85E4-474ED95A23F3}" srcOrd="3" destOrd="0" presId="urn:microsoft.com/office/officeart/2005/8/layout/radial4"/>
    <dgm:cxn modelId="{C8118942-0643-4106-84D7-8E54EF33AD68}" type="presParOf" srcId="{6226F0B8-87B2-4F76-B888-3F4597BE66CE}" destId="{7B30418A-44B9-406F-8889-6B2BA1D61FC2}" srcOrd="4" destOrd="0" presId="urn:microsoft.com/office/officeart/2005/8/layout/radial4"/>
    <dgm:cxn modelId="{888761CD-B638-4A5C-BBC5-1C909CB0AE78}" type="presParOf" srcId="{6226F0B8-87B2-4F76-B888-3F4597BE66CE}" destId="{864761A8-58B2-4DEC-833C-3BDFF3B81707}" srcOrd="5" destOrd="0" presId="urn:microsoft.com/office/officeart/2005/8/layout/radial4"/>
    <dgm:cxn modelId="{41447A77-2844-4DB1-A247-6A6A3FA84B84}" type="presParOf" srcId="{6226F0B8-87B2-4F76-B888-3F4597BE66CE}" destId="{4EC53E1F-B07F-4823-B91C-55C8DBFE993E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0C444B-53B4-4EE5-97F4-CC96607912D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83B850B-5F24-48D1-8968-05CA12164B1A}">
      <dgm:prSet phldrT="[Текст]" custT="1"/>
      <dgm:spPr/>
      <dgm:t>
        <a:bodyPr/>
        <a:lstStyle/>
        <a:p>
          <a:r>
            <a:rPr lang="ru-RU" sz="1200" dirty="0" smtClean="0"/>
            <a:t>Лимиты по бюджету на 2024 год </a:t>
          </a:r>
        </a:p>
        <a:p>
          <a:r>
            <a:rPr lang="ru-RU" sz="1200" b="1" dirty="0" smtClean="0"/>
            <a:t>3 863,6 млн рублей</a:t>
          </a:r>
          <a:endParaRPr lang="ru-RU" sz="1200" b="1" dirty="0"/>
        </a:p>
      </dgm:t>
    </dgm:pt>
    <dgm:pt modelId="{F90E904E-C1E5-408B-B4C2-F68C345AEDBD}" type="parTrans" cxnId="{9011507C-E9D7-44B8-B56D-EA9E907B78E8}">
      <dgm:prSet/>
      <dgm:spPr/>
      <dgm:t>
        <a:bodyPr/>
        <a:lstStyle/>
        <a:p>
          <a:endParaRPr lang="ru-RU"/>
        </a:p>
      </dgm:t>
    </dgm:pt>
    <dgm:pt modelId="{502E4675-D58F-4226-A3D1-F42DF8BAD8CB}" type="sibTrans" cxnId="{9011507C-E9D7-44B8-B56D-EA9E907B78E8}">
      <dgm:prSet/>
      <dgm:spPr/>
      <dgm:t>
        <a:bodyPr/>
        <a:lstStyle/>
        <a:p>
          <a:endParaRPr lang="ru-RU"/>
        </a:p>
      </dgm:t>
    </dgm:pt>
    <dgm:pt modelId="{D7304E01-99AE-4ECD-85D3-B641B4C68162}">
      <dgm:prSet phldrT="[Текст]"/>
      <dgm:spPr/>
      <dgm:t>
        <a:bodyPr/>
        <a:lstStyle/>
        <a:p>
          <a:r>
            <a:rPr lang="ru-RU" dirty="0" smtClean="0"/>
            <a:t>Расходы по бюджету за 2024 год</a:t>
          </a:r>
        </a:p>
        <a:p>
          <a:r>
            <a:rPr lang="ru-RU" b="1" dirty="0" smtClean="0"/>
            <a:t> 3 798,2 млн рублей</a:t>
          </a:r>
          <a:endParaRPr lang="ru-RU" b="1" dirty="0"/>
        </a:p>
      </dgm:t>
    </dgm:pt>
    <dgm:pt modelId="{80963108-2523-4948-A6D3-C493EB8B611E}" type="parTrans" cxnId="{D4EDE85D-B26A-4215-A2BC-223F5B20C549}">
      <dgm:prSet/>
      <dgm:spPr/>
      <dgm:t>
        <a:bodyPr/>
        <a:lstStyle/>
        <a:p>
          <a:endParaRPr lang="ru-RU"/>
        </a:p>
      </dgm:t>
    </dgm:pt>
    <dgm:pt modelId="{94654B24-86B8-473C-8C1D-2281F2217A02}" type="sibTrans" cxnId="{D4EDE85D-B26A-4215-A2BC-223F5B20C549}">
      <dgm:prSet/>
      <dgm:spPr/>
      <dgm:t>
        <a:bodyPr/>
        <a:lstStyle/>
        <a:p>
          <a:endParaRPr lang="ru-RU"/>
        </a:p>
      </dgm:t>
    </dgm:pt>
    <dgm:pt modelId="{4837CA39-F72B-4010-9925-EAF17418FF4D}">
      <dgm:prSet phldrT="[Текст]"/>
      <dgm:spPr/>
      <dgm:t>
        <a:bodyPr/>
        <a:lstStyle/>
        <a:p>
          <a:r>
            <a:rPr lang="ru-RU" dirty="0" smtClean="0"/>
            <a:t>% исполнения бюджета за 2024 год</a:t>
          </a:r>
        </a:p>
        <a:p>
          <a:r>
            <a:rPr lang="ru-RU" b="1" dirty="0" smtClean="0"/>
            <a:t>98,3%</a:t>
          </a:r>
          <a:endParaRPr lang="ru-RU" b="1" dirty="0"/>
        </a:p>
      </dgm:t>
    </dgm:pt>
    <dgm:pt modelId="{DF475695-9E5A-48F5-BBF9-73ABB864361D}" type="parTrans" cxnId="{D06752EA-9A5E-4653-8658-0C72CBAC3E22}">
      <dgm:prSet/>
      <dgm:spPr/>
      <dgm:t>
        <a:bodyPr/>
        <a:lstStyle/>
        <a:p>
          <a:endParaRPr lang="ru-RU"/>
        </a:p>
      </dgm:t>
    </dgm:pt>
    <dgm:pt modelId="{300FD87D-A15E-4D0D-83B1-3C270B5B97CC}" type="sibTrans" cxnId="{D06752EA-9A5E-4653-8658-0C72CBAC3E22}">
      <dgm:prSet/>
      <dgm:spPr/>
      <dgm:t>
        <a:bodyPr/>
        <a:lstStyle/>
        <a:p>
          <a:endParaRPr lang="ru-RU"/>
        </a:p>
      </dgm:t>
    </dgm:pt>
    <dgm:pt modelId="{75E724F0-4F8F-4577-9E88-C84E5B5E81E0}" type="pres">
      <dgm:prSet presAssocID="{6F0C444B-53B4-4EE5-97F4-CC96607912DD}" presName="CompostProcess" presStyleCnt="0">
        <dgm:presLayoutVars>
          <dgm:dir/>
          <dgm:resizeHandles val="exact"/>
        </dgm:presLayoutVars>
      </dgm:prSet>
      <dgm:spPr/>
    </dgm:pt>
    <dgm:pt modelId="{928DA9CA-B65D-41FD-8D56-2586DEFAAB4A}" type="pres">
      <dgm:prSet presAssocID="{6F0C444B-53B4-4EE5-97F4-CC96607912DD}" presName="arrow" presStyleLbl="bgShp" presStyleIdx="0" presStyleCnt="1" custLinFactNeighborX="-67337" custLinFactNeighborY="-15152"/>
      <dgm:spPr/>
    </dgm:pt>
    <dgm:pt modelId="{7F457586-9F85-4301-971A-FE5173EE84E8}" type="pres">
      <dgm:prSet presAssocID="{6F0C444B-53B4-4EE5-97F4-CC96607912DD}" presName="linearProcess" presStyleCnt="0"/>
      <dgm:spPr/>
    </dgm:pt>
    <dgm:pt modelId="{DA0038C6-78EB-4901-B55B-284E60A5DA21}" type="pres">
      <dgm:prSet presAssocID="{483B850B-5F24-48D1-8968-05CA12164B1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35A04-47CA-4A7D-869D-A1B5AB43476B}" type="pres">
      <dgm:prSet presAssocID="{502E4675-D58F-4226-A3D1-F42DF8BAD8CB}" presName="sibTrans" presStyleCnt="0"/>
      <dgm:spPr/>
    </dgm:pt>
    <dgm:pt modelId="{3598953C-93E1-4ED9-B0C2-94A6B5D013AA}" type="pres">
      <dgm:prSet presAssocID="{D7304E01-99AE-4ECD-85D3-B641B4C6816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709DAC-EAB1-4AD3-83C2-A2890BAF8B44}" type="pres">
      <dgm:prSet presAssocID="{94654B24-86B8-473C-8C1D-2281F2217A02}" presName="sibTrans" presStyleCnt="0"/>
      <dgm:spPr/>
    </dgm:pt>
    <dgm:pt modelId="{CE4DFD83-AE15-4806-8875-7C59F084F869}" type="pres">
      <dgm:prSet presAssocID="{4837CA39-F72B-4010-9925-EAF17418FF4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7CF865-E693-4003-A2A1-DA3B9B009568}" type="presOf" srcId="{483B850B-5F24-48D1-8968-05CA12164B1A}" destId="{DA0038C6-78EB-4901-B55B-284E60A5DA21}" srcOrd="0" destOrd="0" presId="urn:microsoft.com/office/officeart/2005/8/layout/hProcess9"/>
    <dgm:cxn modelId="{FCB168FC-8C43-47E0-8630-E26FBDDE0795}" type="presOf" srcId="{6F0C444B-53B4-4EE5-97F4-CC96607912DD}" destId="{75E724F0-4F8F-4577-9E88-C84E5B5E81E0}" srcOrd="0" destOrd="0" presId="urn:microsoft.com/office/officeart/2005/8/layout/hProcess9"/>
    <dgm:cxn modelId="{D06752EA-9A5E-4653-8658-0C72CBAC3E22}" srcId="{6F0C444B-53B4-4EE5-97F4-CC96607912DD}" destId="{4837CA39-F72B-4010-9925-EAF17418FF4D}" srcOrd="2" destOrd="0" parTransId="{DF475695-9E5A-48F5-BBF9-73ABB864361D}" sibTransId="{300FD87D-A15E-4D0D-83B1-3C270B5B97CC}"/>
    <dgm:cxn modelId="{9011507C-E9D7-44B8-B56D-EA9E907B78E8}" srcId="{6F0C444B-53B4-4EE5-97F4-CC96607912DD}" destId="{483B850B-5F24-48D1-8968-05CA12164B1A}" srcOrd="0" destOrd="0" parTransId="{F90E904E-C1E5-408B-B4C2-F68C345AEDBD}" sibTransId="{502E4675-D58F-4226-A3D1-F42DF8BAD8CB}"/>
    <dgm:cxn modelId="{2AE641F6-4A6F-4DDE-A344-6B51BF94233A}" type="presOf" srcId="{4837CA39-F72B-4010-9925-EAF17418FF4D}" destId="{CE4DFD83-AE15-4806-8875-7C59F084F869}" srcOrd="0" destOrd="0" presId="urn:microsoft.com/office/officeart/2005/8/layout/hProcess9"/>
    <dgm:cxn modelId="{D4EDE85D-B26A-4215-A2BC-223F5B20C549}" srcId="{6F0C444B-53B4-4EE5-97F4-CC96607912DD}" destId="{D7304E01-99AE-4ECD-85D3-B641B4C68162}" srcOrd="1" destOrd="0" parTransId="{80963108-2523-4948-A6D3-C493EB8B611E}" sibTransId="{94654B24-86B8-473C-8C1D-2281F2217A02}"/>
    <dgm:cxn modelId="{326B09E1-EE3F-4BA8-A4DA-AADF8360F43A}" type="presOf" srcId="{D7304E01-99AE-4ECD-85D3-B641B4C68162}" destId="{3598953C-93E1-4ED9-B0C2-94A6B5D013AA}" srcOrd="0" destOrd="0" presId="urn:microsoft.com/office/officeart/2005/8/layout/hProcess9"/>
    <dgm:cxn modelId="{9389168E-4A7F-4492-9CB5-CD782B643AED}" type="presParOf" srcId="{75E724F0-4F8F-4577-9E88-C84E5B5E81E0}" destId="{928DA9CA-B65D-41FD-8D56-2586DEFAAB4A}" srcOrd="0" destOrd="0" presId="urn:microsoft.com/office/officeart/2005/8/layout/hProcess9"/>
    <dgm:cxn modelId="{4FEDDBE5-82B2-43E6-8322-0CF4712832D3}" type="presParOf" srcId="{75E724F0-4F8F-4577-9E88-C84E5B5E81E0}" destId="{7F457586-9F85-4301-971A-FE5173EE84E8}" srcOrd="1" destOrd="0" presId="urn:microsoft.com/office/officeart/2005/8/layout/hProcess9"/>
    <dgm:cxn modelId="{04E34769-F27D-4F56-8D40-7BFD01078220}" type="presParOf" srcId="{7F457586-9F85-4301-971A-FE5173EE84E8}" destId="{DA0038C6-78EB-4901-B55B-284E60A5DA21}" srcOrd="0" destOrd="0" presId="urn:microsoft.com/office/officeart/2005/8/layout/hProcess9"/>
    <dgm:cxn modelId="{55FE4A40-076C-4AE6-A489-B5E361C0C3D9}" type="presParOf" srcId="{7F457586-9F85-4301-971A-FE5173EE84E8}" destId="{FC535A04-47CA-4A7D-869D-A1B5AB43476B}" srcOrd="1" destOrd="0" presId="urn:microsoft.com/office/officeart/2005/8/layout/hProcess9"/>
    <dgm:cxn modelId="{AD7120DB-F198-4ACD-A231-A314DFF11EA7}" type="presParOf" srcId="{7F457586-9F85-4301-971A-FE5173EE84E8}" destId="{3598953C-93E1-4ED9-B0C2-94A6B5D013AA}" srcOrd="2" destOrd="0" presId="urn:microsoft.com/office/officeart/2005/8/layout/hProcess9"/>
    <dgm:cxn modelId="{7DD44566-2E5A-4160-AB2A-ED7A878349E4}" type="presParOf" srcId="{7F457586-9F85-4301-971A-FE5173EE84E8}" destId="{46709DAC-EAB1-4AD3-83C2-A2890BAF8B44}" srcOrd="3" destOrd="0" presId="urn:microsoft.com/office/officeart/2005/8/layout/hProcess9"/>
    <dgm:cxn modelId="{E9A4A80D-06FA-43F4-8BC1-5E22929E3D0B}" type="presParOf" srcId="{7F457586-9F85-4301-971A-FE5173EE84E8}" destId="{CE4DFD83-AE15-4806-8875-7C59F084F8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EAE73C-756B-4CE0-A2C4-F79AE57D2BCC}">
      <dsp:nvSpPr>
        <dsp:cNvPr id="0" name=""/>
        <dsp:cNvSpPr/>
      </dsp:nvSpPr>
      <dsp:spPr>
        <a:xfrm>
          <a:off x="270462" y="1421"/>
          <a:ext cx="5111194" cy="854655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Критерии оценки эффективности</a:t>
          </a:r>
          <a:endParaRPr lang="ru-RU" sz="3000" b="1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494" y="26453"/>
        <a:ext cx="5061130" cy="804591"/>
      </dsp:txXfrm>
    </dsp:sp>
    <dsp:sp modelId="{D8C6704B-5478-45A9-8072-482B46B75356}">
      <dsp:nvSpPr>
        <dsp:cNvPr id="0" name=""/>
        <dsp:cNvSpPr/>
      </dsp:nvSpPr>
      <dsp:spPr>
        <a:xfrm>
          <a:off x="270462" y="1009914"/>
          <a:ext cx="854655" cy="8546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3F1F9-24F0-4018-8229-F7AAC6AEA6BD}">
      <dsp:nvSpPr>
        <dsp:cNvPr id="0" name=""/>
        <dsp:cNvSpPr/>
      </dsp:nvSpPr>
      <dsp:spPr>
        <a:xfrm>
          <a:off x="1176397" y="1009914"/>
          <a:ext cx="4205259" cy="854655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показателей конечного результата муниципальных программ</a:t>
          </a:r>
          <a:endParaRPr lang="ru-RU" sz="2000" b="1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8125" y="1051642"/>
        <a:ext cx="4121803" cy="771199"/>
      </dsp:txXfrm>
    </dsp:sp>
    <dsp:sp modelId="{D0BBD7D3-22C5-4C91-9041-5AC7B5678534}">
      <dsp:nvSpPr>
        <dsp:cNvPr id="0" name=""/>
        <dsp:cNvSpPr/>
      </dsp:nvSpPr>
      <dsp:spPr>
        <a:xfrm>
          <a:off x="270462" y="1967128"/>
          <a:ext cx="854655" cy="8546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3F47DB-6216-4909-ABAB-3F95F58BCC54}">
      <dsp:nvSpPr>
        <dsp:cNvPr id="0" name=""/>
        <dsp:cNvSpPr/>
      </dsp:nvSpPr>
      <dsp:spPr>
        <a:xfrm>
          <a:off x="1176397" y="1967128"/>
          <a:ext cx="4205259" cy="854655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Достижение показателей непосредственного результата муниципальных программ</a:t>
          </a:r>
          <a:endParaRPr lang="ru-RU" sz="1500" kern="1200" dirty="0">
            <a:solidFill>
              <a:srgbClr val="7030A0"/>
            </a:solidFill>
          </a:endParaRPr>
        </a:p>
      </dsp:txBody>
      <dsp:txXfrm>
        <a:off x="1218125" y="2008856"/>
        <a:ext cx="4121803" cy="771199"/>
      </dsp:txXfrm>
    </dsp:sp>
    <dsp:sp modelId="{FB0BAD1E-3709-4DDC-AE58-BE986EE0615F}">
      <dsp:nvSpPr>
        <dsp:cNvPr id="0" name=""/>
        <dsp:cNvSpPr/>
      </dsp:nvSpPr>
      <dsp:spPr>
        <a:xfrm>
          <a:off x="270462" y="2924343"/>
          <a:ext cx="854655" cy="854655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5000" r="-4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D18BE-D936-4843-8EC8-48EAEE13EBFB}">
      <dsp:nvSpPr>
        <dsp:cNvPr id="0" name=""/>
        <dsp:cNvSpPr/>
      </dsp:nvSpPr>
      <dsp:spPr>
        <a:xfrm>
          <a:off x="1176397" y="2924343"/>
          <a:ext cx="4205259" cy="854655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средств бюджета Алексеевского городского округа</a:t>
          </a:r>
          <a:endParaRPr lang="ru-RU" sz="2000" b="1" kern="1200" dirty="0">
            <a:solidFill>
              <a:srgbClr val="7030A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8125" y="2966071"/>
        <a:ext cx="4121803" cy="771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A8F09-FBBE-49DD-B44C-2A9162DC9C60}">
      <dsp:nvSpPr>
        <dsp:cNvPr id="0" name=""/>
        <dsp:cNvSpPr/>
      </dsp:nvSpPr>
      <dsp:spPr>
        <a:xfrm>
          <a:off x="2808311" y="1555653"/>
          <a:ext cx="1512169" cy="13063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ВСЕГО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477 </a:t>
          </a:r>
          <a:r>
            <a:rPr lang="ru-RU" sz="1400" kern="1200" dirty="0" smtClean="0">
              <a:solidFill>
                <a:schemeClr val="tx1"/>
              </a:solidFill>
            </a:rPr>
            <a:t>показателей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029763" y="1746966"/>
        <a:ext cx="1069265" cy="923739"/>
      </dsp:txXfrm>
    </dsp:sp>
    <dsp:sp modelId="{247BD876-F8EE-4EB2-A9D8-142743A6BC32}">
      <dsp:nvSpPr>
        <dsp:cNvPr id="0" name=""/>
        <dsp:cNvSpPr/>
      </dsp:nvSpPr>
      <dsp:spPr>
        <a:xfrm rot="12900000">
          <a:off x="2076881" y="1310325"/>
          <a:ext cx="940334" cy="37231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B0977-A3C1-45BE-98D7-A9E4467AC645}">
      <dsp:nvSpPr>
        <dsp:cNvPr id="0" name=""/>
        <dsp:cNvSpPr/>
      </dsp:nvSpPr>
      <dsp:spPr>
        <a:xfrm>
          <a:off x="1541387" y="730386"/>
          <a:ext cx="1241046" cy="992837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ВЫПОЛНЕНЫ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449 </a:t>
          </a:r>
          <a:r>
            <a:rPr lang="ru-RU" sz="1400" kern="1200" dirty="0" smtClean="0">
              <a:solidFill>
                <a:schemeClr val="tx1"/>
              </a:solidFill>
            </a:rPr>
            <a:t>показателей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570466" y="759465"/>
        <a:ext cx="1182888" cy="934679"/>
      </dsp:txXfrm>
    </dsp:sp>
    <dsp:sp modelId="{CB235DEB-4420-4B8C-85E4-474ED95A23F3}">
      <dsp:nvSpPr>
        <dsp:cNvPr id="0" name=""/>
        <dsp:cNvSpPr/>
      </dsp:nvSpPr>
      <dsp:spPr>
        <a:xfrm rot="16200000">
          <a:off x="3064048" y="810908"/>
          <a:ext cx="1000694" cy="37231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0418A-44B9-406F-8889-6B2BA1D61FC2}">
      <dsp:nvSpPr>
        <dsp:cNvPr id="0" name=""/>
        <dsp:cNvSpPr/>
      </dsp:nvSpPr>
      <dsp:spPr>
        <a:xfrm>
          <a:off x="2843912" y="299"/>
          <a:ext cx="1440967" cy="992837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ВЫПОЛНЕНЫ С НЕБОЛЬШИМИ ОТКЛОНЕНИЯМИ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19 показателей </a:t>
          </a:r>
          <a:endParaRPr lang="ru-RU" sz="1200" kern="1200" dirty="0">
            <a:solidFill>
              <a:schemeClr val="tx2">
                <a:lumMod val="60000"/>
                <a:lumOff val="40000"/>
              </a:schemeClr>
            </a:solidFill>
          </a:endParaRPr>
        </a:p>
      </dsp:txBody>
      <dsp:txXfrm>
        <a:off x="2872991" y="29378"/>
        <a:ext cx="1382809" cy="934679"/>
      </dsp:txXfrm>
    </dsp:sp>
    <dsp:sp modelId="{864761A8-58B2-4DEC-833C-3BDFF3B81707}">
      <dsp:nvSpPr>
        <dsp:cNvPr id="0" name=""/>
        <dsp:cNvSpPr/>
      </dsp:nvSpPr>
      <dsp:spPr>
        <a:xfrm rot="19500000">
          <a:off x="4111575" y="1310325"/>
          <a:ext cx="940334" cy="37231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53E1F-B07F-4823-B91C-55C8DBFE993E}">
      <dsp:nvSpPr>
        <dsp:cNvPr id="0" name=""/>
        <dsp:cNvSpPr/>
      </dsp:nvSpPr>
      <dsp:spPr>
        <a:xfrm>
          <a:off x="4346357" y="730386"/>
          <a:ext cx="1241046" cy="992837"/>
        </a:xfrm>
        <a:prstGeom prst="roundRect">
          <a:avLst>
            <a:gd name="adj" fmla="val 10000"/>
          </a:avLst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НЕ ВЫПОЛНЕНЫ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9 </a:t>
          </a:r>
          <a:r>
            <a:rPr lang="ru-RU" sz="1400" kern="1200" dirty="0" smtClean="0">
              <a:solidFill>
                <a:schemeClr val="tx1"/>
              </a:solidFill>
            </a:rPr>
            <a:t>показателей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375436" y="759465"/>
        <a:ext cx="1182888" cy="9346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DA9CA-B65D-41FD-8D56-2586DEFAAB4A}">
      <dsp:nvSpPr>
        <dsp:cNvPr id="0" name=""/>
        <dsp:cNvSpPr/>
      </dsp:nvSpPr>
      <dsp:spPr>
        <a:xfrm>
          <a:off x="0" y="0"/>
          <a:ext cx="4657197" cy="23582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0038C6-78EB-4901-B55B-284E60A5DA21}">
      <dsp:nvSpPr>
        <dsp:cNvPr id="0" name=""/>
        <dsp:cNvSpPr/>
      </dsp:nvSpPr>
      <dsp:spPr>
        <a:xfrm>
          <a:off x="5885" y="707478"/>
          <a:ext cx="1763571" cy="943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Лимиты по бюджету на 2024 год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3 863,6 млн рублей</a:t>
          </a:r>
          <a:endParaRPr lang="ru-RU" sz="1200" b="1" kern="1200" dirty="0"/>
        </a:p>
      </dsp:txBody>
      <dsp:txXfrm>
        <a:off x="51933" y="753526"/>
        <a:ext cx="1671475" cy="851208"/>
      </dsp:txXfrm>
    </dsp:sp>
    <dsp:sp modelId="{3598953C-93E1-4ED9-B0C2-94A6B5D013AA}">
      <dsp:nvSpPr>
        <dsp:cNvPr id="0" name=""/>
        <dsp:cNvSpPr/>
      </dsp:nvSpPr>
      <dsp:spPr>
        <a:xfrm>
          <a:off x="1857742" y="707478"/>
          <a:ext cx="1763571" cy="943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Расходы по бюджету за 2024 год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 3 798,2 млн рублей</a:t>
          </a:r>
          <a:endParaRPr lang="ru-RU" sz="1200" b="1" kern="1200" dirty="0"/>
        </a:p>
      </dsp:txBody>
      <dsp:txXfrm>
        <a:off x="1903790" y="753526"/>
        <a:ext cx="1671475" cy="851208"/>
      </dsp:txXfrm>
    </dsp:sp>
    <dsp:sp modelId="{CE4DFD83-AE15-4806-8875-7C59F084F869}">
      <dsp:nvSpPr>
        <dsp:cNvPr id="0" name=""/>
        <dsp:cNvSpPr/>
      </dsp:nvSpPr>
      <dsp:spPr>
        <a:xfrm>
          <a:off x="3709599" y="707478"/>
          <a:ext cx="1763571" cy="9433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% исполнения бюджета за 2024 год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98,3%</a:t>
          </a:r>
          <a:endParaRPr lang="ru-RU" sz="1200" b="1" kern="1200" dirty="0"/>
        </a:p>
      </dsp:txBody>
      <dsp:txXfrm>
        <a:off x="3755647" y="753526"/>
        <a:ext cx="1671475" cy="851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0C0C7-B78C-4E5C-9666-6F0549595FB3}" type="datetimeFigureOut">
              <a:rPr lang="ru-RU" smtClean="0"/>
              <a:t>16.04.2025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8336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FC9AF-3219-42D0-B44C-8A8B5914C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73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83363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4C46A-4C1F-4576-AEEE-D4C7926FC2EC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26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83363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4C46A-4C1F-4576-AEEE-D4C7926FC2EC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26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176-296F-4DB6-AD97-99A7BEDC24B5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3858-BFC6-40EC-A7D7-12B408EAA981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B50A3-802E-431B-AB4A-8D9588AF03A1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DA176-296F-4DB6-AD97-99A7BEDC24B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513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B6D9-AB87-4BF4-96FF-401AE0F64012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816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BEB1-1798-452B-9FC0-6600103B94C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0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DF00-7020-47E7-8C88-5852B1262FC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7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1F41-FBDB-40C0-90BE-F3C561EF2233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840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C3C2-1693-4C2B-8BA7-4D21CD6B25F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0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3A8D-7265-4C4E-B737-205EB0C8412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829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465EB-C53A-443F-A4F0-BBE68DC9C5E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7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B6D9-AB87-4BF4-96FF-401AE0F64012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9DC9-01AF-4B3F-A044-9561D49647B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291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3858-BFC6-40EC-A7D7-12B408EAA98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67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B50A3-802E-431B-AB4A-8D9588AF03A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00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9A56-C122-49DB-9C0D-8D6327BC058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9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921D-1EF6-4127-A4F1-87E0F87F0F8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354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DDD-D517-43ED-BD63-6580E6C43C9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4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8F81-00B6-4878-9EF0-A6EF001D270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83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214-45B5-40C8-9E20-ABA924751E1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307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D5B7-0E17-46BD-9151-EAFC15591EB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84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FEA0-E6E7-4DC9-8292-B7CE55E10D7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27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9BEB1-1798-452B-9FC0-6600103B94CF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1240-78B5-4659-9603-83E91F22FBE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20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5B79A-AB22-408F-BDF0-9621BC1E752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494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252B-A16F-4F99-8194-ECBC9902909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617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ADC16-63E2-457D-8E15-EFD33AB61A4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59A56-C122-49DB-9C0D-8D6327BC058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06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0921D-1EF6-4127-A4F1-87E0F87F0F8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33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DDD-D517-43ED-BD63-6580E6C43C9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72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8F81-00B6-4878-9EF0-A6EF001D270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32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214-45B5-40C8-9E20-ABA924751E1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069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FD5B7-0E17-46BD-9151-EAFC15591EB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45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DF00-7020-47E7-8C88-5852B1262FCC}" type="datetime1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FEA0-E6E7-4DC9-8292-B7CE55E10D7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97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1240-78B5-4659-9603-83E91F22FBE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5B79A-AB22-408F-BDF0-9621BC1E752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1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252B-A16F-4F99-8194-ECBC9902909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7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ADC16-63E2-457D-8E15-EFD33AB61A4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4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51F41-FBDB-40C0-90BE-F3C561EF2233}" type="datetime1">
              <a:rPr lang="ru-RU" smtClean="0"/>
              <a:t>16.04.2025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AC3C2-1693-4C2B-8BA7-4D21CD6B25F9}" type="datetime1">
              <a:rPr lang="ru-RU" smtClean="0"/>
              <a:t>16.04.2025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A3A8D-7265-4C4E-B737-205EB0C84120}" type="datetime1">
              <a:rPr lang="ru-RU" smtClean="0"/>
              <a:t>16.04.2025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465EB-C53A-443F-A4F0-BBE68DC9C5E7}" type="datetime1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9DC9-01AF-4B3F-A044-9561D49647BB}" type="datetime1">
              <a:rPr lang="ru-RU" smtClean="0"/>
              <a:t>16.04.2025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04F09D-AE46-447C-83A8-9F6FD2B5D525}" type="datetime1">
              <a:rPr lang="ru-RU" smtClean="0"/>
              <a:t>16.04.2025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04F09D-AE46-447C-83A8-9F6FD2B5D52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26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7F545C-59AB-4859-893A-4F1187BE407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05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7F545C-59AB-4859-893A-4F1187BE407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16.04.2025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6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3999" cy="465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реализуемых муниципальных программ в 2024 году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515966"/>
            <a:ext cx="7992888" cy="5400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5"/>
          <p:cNvSpPr txBox="1">
            <a:spLocks/>
          </p:cNvSpPr>
          <p:nvPr/>
        </p:nvSpPr>
        <p:spPr>
          <a:xfrm>
            <a:off x="8662449" y="4869657"/>
            <a:ext cx="5040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39502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администрации по направлению социальной политики </a:t>
            </a:r>
            <a:r>
              <a:rPr lang="ru-RU" sz="12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 программ)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Алексеевского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Социальная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Алексеевского муниципального округа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культуры и спорта на территории Алексеевского городского округа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Молодежь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Алексеевского городского округа 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 и искусства  Алексеевского городского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главы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</a:t>
            </a:r>
            <a:r>
              <a:rPr lang="ru-RU" sz="1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программы)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Обеспечение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Алексеевского городского округа  информацией о деятельности органов местного самоуправления   в средствах  массовой информации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кадровой политики Алексеевского городского округа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информатизации в Алексеевском городском округе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общественного самоуправления на территории Алексеевского городского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ЖКХ </a:t>
            </a:r>
            <a:r>
              <a:rPr lang="ru-RU" sz="1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 программы)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Обеспечение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доступным и комфортным жильем и коммунальными услугами жителей Алексеевского городского округа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Формирование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городской среды в Алексеевском городском округе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Энергосбережение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повышение энергетической эффективности  в Алексеевском городском округе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строительства и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транспорта </a:t>
            </a:r>
            <a:r>
              <a:rPr lang="ru-RU" sz="1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программы)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Благоустройство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Алексеевского городского округа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Совершенствование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транспортной системы,  дорожной сети  и благоустройство Алексеевского городского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</a:t>
            </a:r>
            <a:r>
              <a:rPr lang="ru-RU" sz="1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программа)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Обеспечение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 жизнедеятельности  населения и территории Алексеевского городского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</a:p>
          <a:p>
            <a:pPr lvl="0"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Комитет АПК и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природопользования </a:t>
            </a:r>
            <a:r>
              <a:rPr lang="ru-RU" sz="1200" b="1" i="1" dirty="0" smtClean="0">
                <a:solidFill>
                  <a:srgbClr val="C6E7F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b="1" i="1" dirty="0">
                <a:solidFill>
                  <a:srgbClr val="C6E7F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программа</a:t>
            </a:r>
            <a:r>
              <a:rPr lang="ru-RU" sz="1200" b="1" i="1" dirty="0" smtClean="0">
                <a:solidFill>
                  <a:srgbClr val="C6E7F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хозяйства и охрана окружающей среды в Алексеевском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округе </a:t>
            </a:r>
          </a:p>
          <a:p>
            <a:pPr algn="ctr"/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экономического </a:t>
            </a:r>
            <a:r>
              <a:rPr lang="ru-RU" sz="1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1200" b="1" i="1" dirty="0">
                <a:solidFill>
                  <a:srgbClr val="C6E7FC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программа)</a:t>
            </a:r>
            <a:r>
              <a:rPr lang="ru-RU" sz="1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Развитие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потенциала и формирование благоприятного  предпринимательского климата в Алексеевском городском округе </a:t>
            </a:r>
          </a:p>
        </p:txBody>
      </p:sp>
    </p:spTree>
    <p:extLst>
      <p:ext uri="{BB962C8B-B14F-4D97-AF65-F5344CB8AC3E}">
        <p14:creationId xmlns:p14="http://schemas.microsoft.com/office/powerpoint/2010/main" val="27146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7474"/>
            <a:ext cx="8640960" cy="637580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оценки эффективности реализации </a:t>
            </a:r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7358" y="4840002"/>
            <a:ext cx="756642" cy="27003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0721256"/>
              </p:ext>
            </p:extLst>
          </p:nvPr>
        </p:nvGraphicFramePr>
        <p:xfrm>
          <a:off x="0" y="843558"/>
          <a:ext cx="5652120" cy="378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Нашивка 5"/>
          <p:cNvSpPr/>
          <p:nvPr/>
        </p:nvSpPr>
        <p:spPr>
          <a:xfrm>
            <a:off x="5508104" y="1005576"/>
            <a:ext cx="648072" cy="48605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6012160" y="1005576"/>
            <a:ext cx="576064" cy="48605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5580112" y="1923678"/>
            <a:ext cx="1152128" cy="2700300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7030A0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95020" y="897564"/>
            <a:ext cx="1944216" cy="70207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оценки эффективности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52381" y="2098870"/>
            <a:ext cx="24471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эффективно (8 – 10 баллов)</a:t>
            </a: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2240" y="3152641"/>
            <a:ext cx="28071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эффективность          (5 - 7 баллов)</a:t>
            </a: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4369" y="4182106"/>
            <a:ext cx="26631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неэффективно</a:t>
            </a:r>
          </a:p>
          <a:p>
            <a:r>
              <a:rPr lang="ru-RU" sz="15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(менее 5 баллов)</a:t>
            </a:r>
            <a:endParaRPr lang="ru-RU" sz="15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899592" y="107140"/>
            <a:ext cx="7416824" cy="628406"/>
          </a:xfrm>
          <a:ln>
            <a:solidFill>
              <a:schemeClr val="bg2">
                <a:lumMod val="75000"/>
              </a:schemeClr>
            </a:solidFill>
          </a:ln>
          <a:effectLst/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Оценка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эффективности реализации муниципальных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программ Алексеевского муниципального округа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в рамках годового мониторинга за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2024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год</a:t>
            </a: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endParaRPr>
          </a:p>
        </p:txBody>
      </p:sp>
      <p:pic>
        <p:nvPicPr>
          <p:cNvPr id="9" name="Рисунок 5" descr="Герб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39"/>
            <a:ext cx="685310" cy="73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07139"/>
            <a:ext cx="638944" cy="68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289535"/>
              </p:ext>
            </p:extLst>
          </p:nvPr>
        </p:nvGraphicFramePr>
        <p:xfrm>
          <a:off x="186291" y="819556"/>
          <a:ext cx="8850204" cy="3920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38"/>
                <a:gridCol w="3837555"/>
                <a:gridCol w="1728191"/>
                <a:gridCol w="1080120"/>
                <a:gridCol w="1008111"/>
                <a:gridCol w="792089"/>
              </a:tblGrid>
              <a:tr h="311759"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№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п</a:t>
                      </a:r>
                      <a:r>
                        <a:rPr lang="en-US" sz="1000" dirty="0" smtClean="0"/>
                        <a:t>/</a:t>
                      </a:r>
                      <a:r>
                        <a:rPr lang="ru-RU" sz="1000" dirty="0" smtClean="0"/>
                        <a:t>п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Наименование муниципальной программы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Количество</a:t>
                      </a:r>
                      <a:r>
                        <a:rPr lang="ru-RU" sz="1000" baseline="0" dirty="0" smtClean="0"/>
                        <a:t>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запланированных показателей всего, единиц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показателей,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достигнувших 100%:</a:t>
                      </a:r>
                      <a:endParaRPr lang="ru-RU" sz="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Освоение средств бюджета АГО, %</a:t>
                      </a:r>
                      <a:endParaRPr lang="ru-RU" sz="10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57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конечного результата</a:t>
                      </a:r>
                      <a:endParaRPr lang="ru-RU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непосредствен-</a:t>
                      </a:r>
                      <a:r>
                        <a:rPr lang="ru-RU" sz="1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ного</a:t>
                      </a: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результата</a:t>
                      </a:r>
                      <a:endParaRPr lang="ru-RU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2580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общественного самоуправления на территории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99,7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Обеспечение доступным и комфортным жильем и коммунальными услугами жителей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74,7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Обеспечение населения Алексеевского городского округа информацией о деятельности органов местного самоуправления в средствах массовой информации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кадровой политики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Молодежь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94,6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  <a:tr h="17434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образования Алексеевского муниципального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84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98,9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Формирование современной городской среды на территории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99,9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46968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культуры  и искусства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7358" y="4840002"/>
            <a:ext cx="756642" cy="27003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2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1187624" y="107140"/>
            <a:ext cx="6840760" cy="628406"/>
          </a:xfrm>
          <a:ln>
            <a:solidFill>
              <a:schemeClr val="bg2">
                <a:lumMod val="75000"/>
              </a:schemeClr>
            </a:solidFill>
          </a:ln>
          <a:effectLst/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Оценка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эффективности реализации муниципальных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программ Алексеевского городского округа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в рамках годового мониторинга за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2023 </a:t>
            </a: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Franklin Gothic Demi Cond" pitchFamily="34" charset="0"/>
              </a:rPr>
              <a:t>год</a:t>
            </a:r>
            <a:endParaRPr lang="ru-RU" sz="16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Franklin Gothic Demi Cond" pitchFamily="34" charset="0"/>
            </a:endParaRPr>
          </a:p>
        </p:txBody>
      </p:sp>
      <p:pic>
        <p:nvPicPr>
          <p:cNvPr id="9" name="Рисунок 5" descr="Герб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39"/>
            <a:ext cx="757318" cy="73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07139"/>
            <a:ext cx="710952" cy="68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047337"/>
              </p:ext>
            </p:extLst>
          </p:nvPr>
        </p:nvGraphicFramePr>
        <p:xfrm>
          <a:off x="186291" y="826000"/>
          <a:ext cx="8850204" cy="4117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38"/>
                <a:gridCol w="3837555"/>
                <a:gridCol w="1728191"/>
                <a:gridCol w="1080120"/>
                <a:gridCol w="1008111"/>
                <a:gridCol w="792089"/>
              </a:tblGrid>
              <a:tr h="311759"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№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п</a:t>
                      </a:r>
                      <a:r>
                        <a:rPr lang="en-US" sz="1000" dirty="0" smtClean="0"/>
                        <a:t>/</a:t>
                      </a:r>
                      <a:r>
                        <a:rPr lang="ru-RU" sz="1000" dirty="0" smtClean="0"/>
                        <a:t>п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Наименование муниципальной программы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Количество</a:t>
                      </a:r>
                      <a:r>
                        <a:rPr lang="ru-RU" sz="1000" baseline="0" dirty="0" smtClean="0"/>
                        <a:t>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запланированных показателей всего, единиц</a:t>
                      </a:r>
                      <a:endParaRPr lang="ru-RU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показателей,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достигнувших 100%:</a:t>
                      </a:r>
                      <a:endParaRPr lang="ru-RU" sz="10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Освоение средств бюджета АГО, %</a:t>
                      </a:r>
                      <a:endParaRPr lang="ru-RU" sz="10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57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конечного результата</a:t>
                      </a:r>
                      <a:endParaRPr lang="ru-RU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непосредствен-</a:t>
                      </a:r>
                      <a:r>
                        <a:rPr lang="ru-RU" sz="1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ного</a:t>
                      </a:r>
                      <a:r>
                        <a:rPr lang="ru-RU" sz="1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результата</a:t>
                      </a:r>
                      <a:endParaRPr lang="ru-RU" sz="1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328006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сельского хозяйства и охрана окружающей среды в Алексеевском муниципальном округе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физической культуры и спорта на территории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98,8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информатизации в Алексеевском городском округе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95,5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Обеспечение безопасности жизнедеятельности населения и территории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60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21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94,5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Социальная поддержка граждан 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Алексеевского муниципального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69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24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42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96,5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  <a:tr h="17434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Благоустройство территории Алексеевского городского округа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94,0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67774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Совершенствование и развитие транспортной системы и дорожной сети Алексеевского городского округа 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19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98,9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1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Развитие экономического потенциала и формирование благоприятного предпринимательского климата в Алексеевском городском округе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32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17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91,9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  <a:tr h="300072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Энергосбережение и повышение энергетической эффективности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в Алексеевском городском округе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24306" marB="24306" anchor="ctr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7358" y="4873470"/>
            <a:ext cx="756642" cy="27003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13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hocmp.ru/wp-content/uploads/2021/10/obosnovanie-1024x7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9742"/>
            <a:ext cx="2800311" cy="205461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xn----htbmagetfid1b3d.xn--p1ai/wp-content/uploads/2022/04/scale_1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89552"/>
            <a:ext cx="3096344" cy="228625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87474"/>
            <a:ext cx="8640960" cy="486054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достижения показателей по муниципальным программам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84725539"/>
              </p:ext>
            </p:extLst>
          </p:nvPr>
        </p:nvGraphicFramePr>
        <p:xfrm>
          <a:off x="1907704" y="483518"/>
          <a:ext cx="7128792" cy="2862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1700230"/>
              </p:ext>
            </p:extLst>
          </p:nvPr>
        </p:nvGraphicFramePr>
        <p:xfrm>
          <a:off x="461096" y="2715766"/>
          <a:ext cx="5479056" cy="2358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8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7358" y="4840002"/>
            <a:ext cx="756642" cy="27003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76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25822502"/>
              </p:ext>
            </p:extLst>
          </p:nvPr>
        </p:nvGraphicFramePr>
        <p:xfrm>
          <a:off x="33908" y="573528"/>
          <a:ext cx="87865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0" y="21576"/>
            <a:ext cx="9144000" cy="38993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оценки эффективности реализации муниципальных программ округа в 2024 году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87358" y="4840002"/>
            <a:ext cx="756642" cy="270030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316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5334</TotalTime>
  <Words>684</Words>
  <Application>Microsoft Office PowerPoint</Application>
  <PresentationFormat>Экран (16:9)</PresentationFormat>
  <Paragraphs>183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Воздушный поток</vt:lpstr>
      <vt:lpstr>1_Воздушный поток</vt:lpstr>
      <vt:lpstr>2_Воздушный поток</vt:lpstr>
      <vt:lpstr>3_Воздушный поток</vt:lpstr>
      <vt:lpstr>Презентация PowerPoint</vt:lpstr>
      <vt:lpstr>Методика оценки эффективности реализации муниципальных программ</vt:lpstr>
      <vt:lpstr>Оценка эффективности реализации муниципальных программ Алексеевского муниципального округа в рамках годового мониторинга за 2024 год</vt:lpstr>
      <vt:lpstr>Оценка эффективности реализации муниципальных программ Алексеевского городского округа в рамках годового мониторинга за 2023 год</vt:lpstr>
      <vt:lpstr>Анализ достижения показателей по муниципальным программам</vt:lpstr>
      <vt:lpstr>Результаты оценки эффективности реализации муниципальных программ округа в 2024 году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 Babutskaya</dc:creator>
  <cp:lastModifiedBy>Lydmila Doljenko</cp:lastModifiedBy>
  <cp:revision>447</cp:revision>
  <cp:lastPrinted>2024-04-16T06:11:24Z</cp:lastPrinted>
  <dcterms:created xsi:type="dcterms:W3CDTF">2017-02-04T10:31:07Z</dcterms:created>
  <dcterms:modified xsi:type="dcterms:W3CDTF">2025-04-16T06:50:05Z</dcterms:modified>
</cp:coreProperties>
</file>